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4"/>
  </p:notesMasterIdLst>
  <p:sldIdLst>
    <p:sldId id="298" r:id="rId2"/>
    <p:sldId id="256"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3" r:id="rId38"/>
    <p:sldId id="292" r:id="rId39"/>
    <p:sldId id="294" r:id="rId40"/>
    <p:sldId id="295" r:id="rId41"/>
    <p:sldId id="296"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4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4CA3B2-F7DA-4FD1-AA02-905FC94D2CCD}" type="datetimeFigureOut">
              <a:rPr lang="en-US" smtClean="0"/>
              <a:pPr/>
              <a:t>5/9/2011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DBFAC-709F-4072-A202-06E3710A2DB4}" type="slidenum">
              <a:rPr lang="en-US" smtClean="0"/>
              <a:pPr/>
              <a:t>‹#›</a:t>
            </a:fld>
            <a:endParaRPr lang="en-US"/>
          </a:p>
        </p:txBody>
      </p:sp>
    </p:spTree>
    <p:extLst>
      <p:ext uri="{BB962C8B-B14F-4D97-AF65-F5344CB8AC3E}">
        <p14:creationId xmlns:p14="http://schemas.microsoft.com/office/powerpoint/2010/main" val="150241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p>
            <a:fld id="{275711B4-3CA1-4169-AEC6-7C9083B3C76F}" type="datetimeFigureOut">
              <a:rPr lang="en-US" smtClean="0"/>
              <a:pPr/>
              <a:t>5/9/2011</a:t>
            </a:fld>
            <a:endParaRPr lang="en-US"/>
          </a:p>
        </p:txBody>
      </p:sp>
      <p:sp>
        <p:nvSpPr>
          <p:cNvPr id="8" name="Footer Placeholder 7"/>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5711B4-3CA1-4169-AEC6-7C9083B3C76F}" type="datetimeFigureOut">
              <a:rPr lang="en-US" smtClean="0"/>
              <a:pPr/>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5711B4-3CA1-4169-AEC6-7C9083B3C76F}" type="datetimeFigureOut">
              <a:rPr lang="en-US" smtClean="0"/>
              <a:pPr/>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5711B4-3CA1-4169-AEC6-7C9083B3C76F}" type="datetimeFigureOut">
              <a:rPr lang="en-US" smtClean="0"/>
              <a:pPr/>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75711B4-3CA1-4169-AEC6-7C9083B3C76F}" type="datetimeFigureOut">
              <a:rPr lang="en-US" smtClean="0"/>
              <a:pPr/>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5711B4-3CA1-4169-AEC6-7C9083B3C76F}" type="datetimeFigureOut">
              <a:rPr lang="en-US" smtClean="0"/>
              <a:pPr/>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75711B4-3CA1-4169-AEC6-7C9083B3C76F}" type="datetimeFigureOut">
              <a:rPr lang="en-US" smtClean="0"/>
              <a:pPr/>
              <a:t>5/9/2011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75711B4-3CA1-4169-AEC6-7C9083B3C76F}" type="datetimeFigureOut">
              <a:rPr lang="en-US" smtClean="0"/>
              <a:pPr/>
              <a:t>5/9/2011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275711B4-3CA1-4169-AEC6-7C9083B3C76F}" type="datetimeFigureOut">
              <a:rPr lang="en-US" smtClean="0"/>
              <a:pPr/>
              <a:t>5/9/2011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5711B4-3CA1-4169-AEC6-7C9083B3C76F}" type="datetimeFigureOut">
              <a:rPr lang="en-US" smtClean="0"/>
              <a:pPr/>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B5030-B4FF-4546-B738-20E5344371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5711B4-3CA1-4169-AEC6-7C9083B3C76F}" type="datetimeFigureOut">
              <a:rPr lang="en-US" smtClean="0"/>
              <a:pPr/>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B5030-B4FF-4546-B738-20E534437106}"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275711B4-3CA1-4169-AEC6-7C9083B3C76F}" type="datetimeFigureOut">
              <a:rPr lang="en-US" smtClean="0"/>
              <a:pPr/>
              <a:t>5/9/2011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lstStyle>
          <a:p>
            <a:fld id="{150B5030-B4FF-4546-B738-20E5344371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http://www1.teachertube.com/embed/player.swf?file=http://www1.teachertube.com/embedFLV.php?pg=video_152872&amp;menu=false&amp;frontcolor=ffffff&amp;lightcolor=FF0000&amp;logo=http://www1.teachertube.com/www3/images/greylogo.swf&amp;skin=http://www1.teachertube.com/embed/overlay.swf&amp;volume=80&amp;controlbar=over&amp;displayclick=link&amp;viral.link=http://www.teachertube.com/viewVideo.php?video_id=152872&amp;stretching=exactfit&amp;plugins=viral-2&amp;viral.callout=none&amp;viral.onpause=false" TargetMode="Externa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slide" Target="slide9.xml"/><Relationship Id="rId18" Type="http://schemas.openxmlformats.org/officeDocument/2006/relationships/slide" Target="slide21.xml"/><Relationship Id="rId3" Type="http://schemas.openxmlformats.org/officeDocument/2006/relationships/slide" Target="slide23.xml"/><Relationship Id="rId7" Type="http://schemas.openxmlformats.org/officeDocument/2006/relationships/slide" Target="slide25.xml"/><Relationship Id="rId12" Type="http://schemas.openxmlformats.org/officeDocument/2006/relationships/slide" Target="slide37.xml"/><Relationship Id="rId17" Type="http://schemas.openxmlformats.org/officeDocument/2006/relationships/slide" Target="slide11.xml"/><Relationship Id="rId2" Type="http://schemas.openxmlformats.org/officeDocument/2006/relationships/slide" Target="slide13.xml"/><Relationship Id="rId16" Type="http://schemas.openxmlformats.org/officeDocument/2006/relationships/slide" Target="slide39.xml"/><Relationship Id="rId20" Type="http://schemas.openxmlformats.org/officeDocument/2006/relationships/slide" Target="slide41.xml"/><Relationship Id="rId1" Type="http://schemas.openxmlformats.org/officeDocument/2006/relationships/slideLayout" Target="../slideLayouts/slideLayout1.xml"/><Relationship Id="rId6" Type="http://schemas.openxmlformats.org/officeDocument/2006/relationships/slide" Target="slide15.xml"/><Relationship Id="rId11" Type="http://schemas.openxmlformats.org/officeDocument/2006/relationships/slide" Target="slide27.xml"/><Relationship Id="rId5" Type="http://schemas.openxmlformats.org/officeDocument/2006/relationships/slide" Target="slide5.xml"/><Relationship Id="rId15" Type="http://schemas.openxmlformats.org/officeDocument/2006/relationships/slide" Target="slide29.xml"/><Relationship Id="rId10" Type="http://schemas.openxmlformats.org/officeDocument/2006/relationships/slide" Target="slide17.xml"/><Relationship Id="rId19" Type="http://schemas.openxmlformats.org/officeDocument/2006/relationships/slide" Target="slide31.xml"/><Relationship Id="rId4" Type="http://schemas.openxmlformats.org/officeDocument/2006/relationships/slide" Target="slide33.xml"/><Relationship Id="rId9" Type="http://schemas.openxmlformats.org/officeDocument/2006/relationships/slide" Target="slide7.xml"/><Relationship Id="rId14" Type="http://schemas.openxmlformats.org/officeDocument/2006/relationships/slide" Target="slide19.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Triangle Review Video</a:t>
            </a:r>
            <a:endParaRPr lang="en-US" dirty="0"/>
          </a:p>
        </p:txBody>
      </p:sp>
      <p:pic>
        <p:nvPicPr>
          <p:cNvPr id="7" name="viewVideo.php?video_id=152872&amp;stretching=exactfit&amp;plugins=viral-2&amp;viral.callout=none&amp;viral.onpause=false"/>
          <p:cNvPicPr>
            <a:picLocks noGrp="1" noRot="1" noChangeAspect="1"/>
          </p:cNvPicPr>
          <p:nvPr>
            <p:ph idx="1"/>
            <a:videoFile r:link="rId1"/>
          </p:nvPr>
        </p:nvPicPr>
        <p:blipFill>
          <a:blip r:embed="rId3"/>
          <a:stretch>
            <a:fillRect/>
          </a:stretch>
        </p:blipFill>
        <p:spPr>
          <a:xfrm>
            <a:off x="1447800" y="609600"/>
            <a:ext cx="6400800" cy="4800600"/>
          </a:xfrm>
          <a:prstGeom prst="rect">
            <a:avLst/>
          </a:prstGeom>
        </p:spPr>
      </p:pic>
    </p:spTree>
    <p:extLst>
      <p:ext uri="{BB962C8B-B14F-4D97-AF65-F5344CB8AC3E}">
        <p14:creationId xmlns:p14="http://schemas.microsoft.com/office/powerpoint/2010/main" val="302385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Eating Unhealthy</a:t>
            </a: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762000" y="5791200"/>
            <a:ext cx="1600200" cy="7894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219200" y="6019800"/>
            <a:ext cx="9144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Physical</a:t>
            </a:r>
            <a:br>
              <a:rPr lang="en-US" dirty="0" smtClean="0"/>
            </a:br>
            <a:r>
              <a:rPr lang="en-US" dirty="0" smtClean="0"/>
              <a:t>500</a:t>
            </a:r>
            <a:endParaRPr lang="en-US" dirty="0"/>
          </a:p>
        </p:txBody>
      </p:sp>
      <p:sp>
        <p:nvSpPr>
          <p:cNvPr id="3" name="Subtitle 2"/>
          <p:cNvSpPr>
            <a:spLocks noGrp="1"/>
          </p:cNvSpPr>
          <p:nvPr>
            <p:ph type="subTitle" idx="1"/>
          </p:nvPr>
        </p:nvSpPr>
        <p:spPr/>
        <p:txBody>
          <a:bodyPr/>
          <a:lstStyle/>
          <a:p>
            <a:r>
              <a:rPr lang="en-US" dirty="0"/>
              <a:t>What does managing your weight prevent?</a:t>
            </a:r>
          </a:p>
        </p:txBody>
      </p:sp>
      <p:sp>
        <p:nvSpPr>
          <p:cNvPr id="4" name="Right Arrow 3"/>
          <p:cNvSpPr/>
          <p:nvPr/>
        </p:nvSpPr>
        <p:spPr>
          <a:xfrm>
            <a:off x="7162800" y="5867400"/>
            <a:ext cx="15880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315200" y="6019800"/>
            <a:ext cx="13716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772400" cy="1828800"/>
          </a:xfrm>
        </p:spPr>
        <p:txBody>
          <a:bodyPr>
            <a:normAutofit fontScale="90000"/>
          </a:bodyPr>
          <a:lstStyle/>
          <a:p>
            <a:r>
              <a:rPr lang="en-US" dirty="0">
                <a:effectLst/>
              </a:rPr>
              <a:t>Maintaining a healthy weight decreases your risk of certain diseases such as heart disease and diabetes.  </a:t>
            </a:r>
            <a:br>
              <a:rPr lang="en-US" dirty="0">
                <a:effectLst/>
              </a:rPr>
            </a:br>
            <a:endParaRPr lang="en-US" dirty="0"/>
          </a:p>
        </p:txBody>
      </p:sp>
      <p:sp>
        <p:nvSpPr>
          <p:cNvPr id="3" name="Subtitle 2"/>
          <p:cNvSpPr>
            <a:spLocks noGrp="1"/>
          </p:cNvSpPr>
          <p:nvPr>
            <p:ph type="subTitle" idx="1"/>
          </p:nvPr>
        </p:nvSpPr>
        <p:spPr>
          <a:xfrm>
            <a:off x="381000" y="3685032"/>
            <a:ext cx="8113776" cy="2182368"/>
          </a:xfrm>
        </p:spPr>
        <p:txBody>
          <a:bodyPr>
            <a:normAutofit/>
          </a:bodyPr>
          <a:lstStyle/>
          <a:p>
            <a:endParaRPr lang="en-US" dirty="0"/>
          </a:p>
        </p:txBody>
      </p:sp>
      <p:sp>
        <p:nvSpPr>
          <p:cNvPr id="4" name="Left Arrow 3"/>
          <p:cNvSpPr/>
          <p:nvPr/>
        </p:nvSpPr>
        <p:spPr>
          <a:xfrm>
            <a:off x="533400" y="5715000"/>
            <a:ext cx="1435608" cy="7894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14400" y="5943600"/>
            <a:ext cx="13716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Mental/Emotional</a:t>
            </a:r>
            <a:br>
              <a:rPr lang="en-US" dirty="0" smtClean="0"/>
            </a:br>
            <a:r>
              <a:rPr lang="en-US" dirty="0" smtClean="0"/>
              <a:t>100</a:t>
            </a:r>
            <a:endParaRPr lang="en-US" dirty="0"/>
          </a:p>
        </p:txBody>
      </p:sp>
      <p:sp>
        <p:nvSpPr>
          <p:cNvPr id="3" name="Subtitle 2"/>
          <p:cNvSpPr>
            <a:spLocks noGrp="1"/>
          </p:cNvSpPr>
          <p:nvPr>
            <p:ph type="subTitle" idx="1"/>
          </p:nvPr>
        </p:nvSpPr>
        <p:spPr/>
        <p:txBody>
          <a:bodyPr/>
          <a:lstStyle/>
          <a:p>
            <a:r>
              <a:rPr lang="en-US" dirty="0"/>
              <a:t>Define mental health.</a:t>
            </a:r>
          </a:p>
        </p:txBody>
      </p:sp>
      <p:sp>
        <p:nvSpPr>
          <p:cNvPr id="4" name="Right Arrow 3"/>
          <p:cNvSpPr/>
          <p:nvPr/>
        </p:nvSpPr>
        <p:spPr>
          <a:xfrm>
            <a:off x="7086600" y="5791200"/>
            <a:ext cx="1664208" cy="865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239000" y="6096000"/>
            <a:ext cx="12954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effectLst/>
              </a:rPr>
              <a:t>D</a:t>
            </a:r>
            <a:r>
              <a:rPr lang="en-US" dirty="0" smtClean="0">
                <a:effectLst/>
              </a:rPr>
              <a:t>eals </a:t>
            </a:r>
            <a:r>
              <a:rPr lang="en-US" dirty="0">
                <a:effectLst/>
              </a:rPr>
              <a:t>with how we think, feel, and cope with daily life.</a:t>
            </a:r>
            <a:br>
              <a:rPr lang="en-US" dirty="0">
                <a:effectLst/>
              </a:rPr>
            </a:br>
            <a:endParaRPr lang="en-US" dirty="0"/>
          </a:p>
        </p:txBody>
      </p:sp>
      <p:sp>
        <p:nvSpPr>
          <p:cNvPr id="3" name="Subtitle 2"/>
          <p:cNvSpPr>
            <a:spLocks noGrp="1"/>
          </p:cNvSpPr>
          <p:nvPr>
            <p:ph type="subTitle" idx="1"/>
          </p:nvPr>
        </p:nvSpPr>
        <p:spPr/>
        <p:txBody>
          <a:bodyPr/>
          <a:lstStyle/>
          <a:p>
            <a:endParaRPr lang="en-US" dirty="0"/>
          </a:p>
        </p:txBody>
      </p:sp>
      <p:sp>
        <p:nvSpPr>
          <p:cNvPr id="4" name="Left Arrow 3"/>
          <p:cNvSpPr/>
          <p:nvPr/>
        </p:nvSpPr>
        <p:spPr>
          <a:xfrm>
            <a:off x="381000" y="5715000"/>
            <a:ext cx="1676400" cy="914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000" y="6019800"/>
            <a:ext cx="16002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Mental/Emotional</a:t>
            </a:r>
            <a:r>
              <a:rPr lang="en-US" dirty="0" smtClean="0"/>
              <a:t/>
            </a:r>
            <a:br>
              <a:rPr lang="en-US" dirty="0" smtClean="0"/>
            </a:br>
            <a:r>
              <a:rPr lang="en-US" dirty="0" smtClean="0"/>
              <a:t>200</a:t>
            </a:r>
            <a:endParaRPr lang="en-US" dirty="0"/>
          </a:p>
        </p:txBody>
      </p:sp>
      <p:sp>
        <p:nvSpPr>
          <p:cNvPr id="3" name="Subtitle 2"/>
          <p:cNvSpPr>
            <a:spLocks noGrp="1"/>
          </p:cNvSpPr>
          <p:nvPr>
            <p:ph type="subTitle" idx="1"/>
          </p:nvPr>
        </p:nvSpPr>
        <p:spPr/>
        <p:txBody>
          <a:bodyPr/>
          <a:lstStyle/>
          <a:p>
            <a:r>
              <a:rPr lang="en-US" dirty="0"/>
              <a:t>When should you seek help?</a:t>
            </a:r>
          </a:p>
        </p:txBody>
      </p:sp>
      <p:sp>
        <p:nvSpPr>
          <p:cNvPr id="4" name="Right Arrow 3"/>
          <p:cNvSpPr/>
          <p:nvPr/>
        </p:nvSpPr>
        <p:spPr>
          <a:xfrm>
            <a:off x="7086600" y="5562600"/>
            <a:ext cx="14356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086600" y="5791200"/>
            <a:ext cx="11430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effectLst/>
              </a:rPr>
              <a:t>If you are experiencing extreme mood swings, anxiety, or depression.</a:t>
            </a:r>
            <a:br>
              <a:rPr lang="en-US" dirty="0">
                <a:effectLst/>
              </a:rPr>
            </a:b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457200" y="5715000"/>
            <a:ext cx="1524000" cy="865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38200" y="5943600"/>
            <a:ext cx="1295400" cy="381000"/>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Mental/Emotional</a:t>
            </a:r>
            <a:r>
              <a:rPr lang="en-US" dirty="0" smtClean="0"/>
              <a:t/>
            </a:r>
            <a:br>
              <a:rPr lang="en-US" dirty="0" smtClean="0"/>
            </a:br>
            <a:r>
              <a:rPr lang="en-US" dirty="0" smtClean="0"/>
              <a:t>300</a:t>
            </a:r>
            <a:endParaRPr lang="en-US" dirty="0"/>
          </a:p>
        </p:txBody>
      </p:sp>
      <p:sp>
        <p:nvSpPr>
          <p:cNvPr id="3" name="Subtitle 2"/>
          <p:cNvSpPr>
            <a:spLocks noGrp="1"/>
          </p:cNvSpPr>
          <p:nvPr>
            <p:ph type="subTitle" idx="1"/>
          </p:nvPr>
        </p:nvSpPr>
        <p:spPr/>
        <p:txBody>
          <a:bodyPr>
            <a:normAutofit/>
          </a:bodyPr>
          <a:lstStyle/>
          <a:p>
            <a:r>
              <a:rPr lang="en-US" dirty="0"/>
              <a:t>What are three things learning does to positively impact mental health?</a:t>
            </a:r>
          </a:p>
        </p:txBody>
      </p:sp>
      <p:sp>
        <p:nvSpPr>
          <p:cNvPr id="4" name="Right Arrow 3"/>
          <p:cNvSpPr/>
          <p:nvPr/>
        </p:nvSpPr>
        <p:spPr>
          <a:xfrm>
            <a:off x="7086600" y="5791200"/>
            <a:ext cx="1511808" cy="713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086600" y="5943600"/>
            <a:ext cx="1066800" cy="369332"/>
          </a:xfrm>
          <a:prstGeom prst="rect">
            <a:avLst/>
          </a:prstGeom>
          <a:noFill/>
        </p:spPr>
        <p:txBody>
          <a:bodyPr wrap="square" rtlCol="0">
            <a:spAutoFit/>
          </a:bodyPr>
          <a:lstStyle/>
          <a:p>
            <a:r>
              <a:rPr lang="en-US" dirty="0" smtClean="0"/>
              <a:t>Answer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effectLst/>
              </a:rPr>
              <a:t>It increases self-confidence, awareness, and self-perception.</a:t>
            </a:r>
            <a:br>
              <a:rPr lang="en-US" dirty="0">
                <a:effectLst/>
              </a:rPr>
            </a:b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228600" y="5715000"/>
            <a:ext cx="17526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5943600"/>
            <a:ext cx="1219200" cy="381000"/>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Mental/Emotional</a:t>
            </a:r>
            <a:r>
              <a:rPr lang="en-US" dirty="0" smtClean="0"/>
              <a:t/>
            </a:r>
            <a:br>
              <a:rPr lang="en-US" dirty="0" smtClean="0"/>
            </a:br>
            <a:r>
              <a:rPr lang="en-US" dirty="0" smtClean="0"/>
              <a:t>400</a:t>
            </a:r>
            <a:endParaRPr lang="en-US" dirty="0"/>
          </a:p>
        </p:txBody>
      </p:sp>
      <p:sp>
        <p:nvSpPr>
          <p:cNvPr id="3" name="Subtitle 2"/>
          <p:cNvSpPr>
            <a:spLocks noGrp="1"/>
          </p:cNvSpPr>
          <p:nvPr>
            <p:ph type="subTitle" idx="1"/>
          </p:nvPr>
        </p:nvSpPr>
        <p:spPr/>
        <p:txBody>
          <a:bodyPr/>
          <a:lstStyle/>
          <a:p>
            <a:r>
              <a:rPr lang="en-US" dirty="0"/>
              <a:t>Define stress management.</a:t>
            </a:r>
          </a:p>
        </p:txBody>
      </p:sp>
      <p:sp>
        <p:nvSpPr>
          <p:cNvPr id="4" name="Right Arrow 3"/>
          <p:cNvSpPr/>
          <p:nvPr/>
        </p:nvSpPr>
        <p:spPr>
          <a:xfrm>
            <a:off x="7239000" y="5791200"/>
            <a:ext cx="15880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315200" y="6096000"/>
            <a:ext cx="12954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normAutofit/>
          </a:bodyPr>
          <a:lstStyle/>
          <a:p>
            <a:r>
              <a:rPr lang="en-US" dirty="0" smtClean="0"/>
              <a:t>Health Triangle Jeopardy</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6797279"/>
              </p:ext>
            </p:extLst>
          </p:nvPr>
        </p:nvGraphicFramePr>
        <p:xfrm>
          <a:off x="1295400" y="1981200"/>
          <a:ext cx="6781800" cy="4608340"/>
        </p:xfrm>
        <a:graphic>
          <a:graphicData uri="http://schemas.openxmlformats.org/drawingml/2006/table">
            <a:tbl>
              <a:tblPr firstRow="1" bandRow="1">
                <a:tableStyleId>{5C22544A-7EE6-4342-B048-85BDC9FD1C3A}</a:tableStyleId>
              </a:tblPr>
              <a:tblGrid>
                <a:gridCol w="1695450"/>
                <a:gridCol w="1695450"/>
                <a:gridCol w="1695450"/>
                <a:gridCol w="1695450"/>
              </a:tblGrid>
              <a:tr h="732692">
                <a:tc>
                  <a:txBody>
                    <a:bodyPr/>
                    <a:lstStyle/>
                    <a:p>
                      <a:pPr algn="ctr"/>
                      <a:r>
                        <a:rPr lang="en-US" dirty="0" smtClean="0"/>
                        <a:t>Physical</a:t>
                      </a:r>
                      <a:endParaRPr lang="en-US" dirty="0"/>
                    </a:p>
                  </a:txBody>
                  <a:tcPr/>
                </a:tc>
                <a:tc>
                  <a:txBody>
                    <a:bodyPr/>
                    <a:lstStyle/>
                    <a:p>
                      <a:pPr algn="ctr"/>
                      <a:r>
                        <a:rPr lang="en-US" dirty="0" smtClean="0"/>
                        <a:t>Mental/</a:t>
                      </a:r>
                    </a:p>
                    <a:p>
                      <a:pPr algn="ctr"/>
                      <a:r>
                        <a:rPr lang="en-US" dirty="0" smtClean="0"/>
                        <a:t>Emotional</a:t>
                      </a:r>
                      <a:endParaRPr lang="en-US" dirty="0"/>
                    </a:p>
                  </a:txBody>
                  <a:tcPr/>
                </a:tc>
                <a:tc>
                  <a:txBody>
                    <a:bodyPr/>
                    <a:lstStyle/>
                    <a:p>
                      <a:pPr algn="ctr"/>
                      <a:r>
                        <a:rPr lang="en-US" sz="1600" dirty="0" smtClean="0"/>
                        <a:t>Social</a:t>
                      </a:r>
                      <a:endParaRPr lang="en-US" sz="1600" dirty="0"/>
                    </a:p>
                  </a:txBody>
                  <a:tcPr/>
                </a:tc>
                <a:tc>
                  <a:txBody>
                    <a:bodyPr/>
                    <a:lstStyle/>
                    <a:p>
                      <a:pPr algn="ctr"/>
                      <a:r>
                        <a:rPr lang="en-US" dirty="0" smtClean="0"/>
                        <a:t>Connecting</a:t>
                      </a:r>
                      <a:r>
                        <a:rPr lang="en-US" baseline="0" dirty="0" smtClean="0"/>
                        <a:t> the Sides</a:t>
                      </a:r>
                      <a:endParaRPr lang="en-US" dirty="0"/>
                    </a:p>
                  </a:txBody>
                  <a:tcPr/>
                </a:tc>
              </a:tr>
              <a:tr h="732692">
                <a:tc>
                  <a:txBody>
                    <a:bodyPr/>
                    <a:lstStyle/>
                    <a:p>
                      <a:pPr algn="ctr"/>
                      <a:r>
                        <a:rPr lang="en-US" sz="2800" dirty="0" smtClean="0">
                          <a:hlinkClick r:id="" action="ppaction://hlinkshowjump?jump=nextslide"/>
                        </a:rPr>
                        <a:t>100</a:t>
                      </a:r>
                      <a:endParaRPr lang="en-US" sz="2800" dirty="0"/>
                    </a:p>
                  </a:txBody>
                  <a:tcPr/>
                </a:tc>
                <a:tc>
                  <a:txBody>
                    <a:bodyPr/>
                    <a:lstStyle/>
                    <a:p>
                      <a:pPr algn="ctr"/>
                      <a:r>
                        <a:rPr lang="en-US" sz="2800" dirty="0" smtClean="0">
                          <a:hlinkClick r:id="rId2" action="ppaction://hlinksldjump"/>
                        </a:rPr>
                        <a:t>100</a:t>
                      </a:r>
                      <a:endParaRPr lang="en-US" sz="2800" dirty="0"/>
                    </a:p>
                  </a:txBody>
                  <a:tcPr/>
                </a:tc>
                <a:tc>
                  <a:txBody>
                    <a:bodyPr/>
                    <a:lstStyle/>
                    <a:p>
                      <a:pPr algn="ctr"/>
                      <a:r>
                        <a:rPr lang="en-US" sz="2800" dirty="0" smtClean="0">
                          <a:hlinkClick r:id="rId3" action="ppaction://hlinksldjump"/>
                        </a:rPr>
                        <a:t>100</a:t>
                      </a:r>
                      <a:endParaRPr lang="en-US" sz="2800" dirty="0"/>
                    </a:p>
                  </a:txBody>
                  <a:tcPr/>
                </a:tc>
                <a:tc>
                  <a:txBody>
                    <a:bodyPr/>
                    <a:lstStyle/>
                    <a:p>
                      <a:pPr algn="ctr"/>
                      <a:r>
                        <a:rPr lang="en-US" sz="2800" dirty="0" smtClean="0">
                          <a:hlinkClick r:id="rId4" action="ppaction://hlinksldjump"/>
                        </a:rPr>
                        <a:t>100</a:t>
                      </a:r>
                      <a:endParaRPr lang="en-US" sz="2800" dirty="0"/>
                    </a:p>
                  </a:txBody>
                  <a:tcPr/>
                </a:tc>
              </a:tr>
              <a:tr h="732692">
                <a:tc>
                  <a:txBody>
                    <a:bodyPr/>
                    <a:lstStyle/>
                    <a:p>
                      <a:pPr algn="ctr"/>
                      <a:r>
                        <a:rPr lang="en-US" sz="2800" dirty="0" smtClean="0">
                          <a:hlinkClick r:id="rId5" action="ppaction://hlinksldjump"/>
                        </a:rPr>
                        <a:t>200</a:t>
                      </a:r>
                      <a:endParaRPr lang="en-US" sz="2800" dirty="0"/>
                    </a:p>
                  </a:txBody>
                  <a:tcPr/>
                </a:tc>
                <a:tc>
                  <a:txBody>
                    <a:bodyPr/>
                    <a:lstStyle/>
                    <a:p>
                      <a:pPr algn="ctr"/>
                      <a:r>
                        <a:rPr lang="en-US" sz="2800" dirty="0" smtClean="0">
                          <a:hlinkClick r:id="rId6" action="ppaction://hlinksldjump"/>
                        </a:rPr>
                        <a:t>200</a:t>
                      </a:r>
                      <a:endParaRPr lang="en-US" sz="2800" dirty="0"/>
                    </a:p>
                  </a:txBody>
                  <a:tcPr/>
                </a:tc>
                <a:tc>
                  <a:txBody>
                    <a:bodyPr/>
                    <a:lstStyle/>
                    <a:p>
                      <a:pPr algn="ctr"/>
                      <a:r>
                        <a:rPr lang="en-US" sz="2800" dirty="0" smtClean="0">
                          <a:hlinkClick r:id="rId7" action="ppaction://hlinksldjump"/>
                        </a:rPr>
                        <a:t>200</a:t>
                      </a:r>
                      <a:endParaRPr lang="en-US" sz="2800" dirty="0"/>
                    </a:p>
                  </a:txBody>
                  <a:tcPr/>
                </a:tc>
                <a:tc>
                  <a:txBody>
                    <a:bodyPr/>
                    <a:lstStyle/>
                    <a:p>
                      <a:pPr algn="ctr"/>
                      <a:r>
                        <a:rPr lang="en-US" sz="2800" dirty="0" smtClean="0">
                          <a:hlinkClick r:id="rId8" action="ppaction://hlinksldjump"/>
                        </a:rPr>
                        <a:t>200</a:t>
                      </a:r>
                      <a:endParaRPr lang="en-US" sz="2800" dirty="0"/>
                    </a:p>
                  </a:txBody>
                  <a:tcPr/>
                </a:tc>
              </a:tr>
              <a:tr h="908538">
                <a:tc>
                  <a:txBody>
                    <a:bodyPr/>
                    <a:lstStyle/>
                    <a:p>
                      <a:pPr algn="ctr"/>
                      <a:r>
                        <a:rPr lang="en-US" sz="2800" dirty="0" smtClean="0">
                          <a:hlinkClick r:id="rId9" action="ppaction://hlinksldjump"/>
                        </a:rPr>
                        <a:t>300</a:t>
                      </a:r>
                      <a:endParaRPr lang="en-US" sz="2800" dirty="0"/>
                    </a:p>
                  </a:txBody>
                  <a:tcPr/>
                </a:tc>
                <a:tc>
                  <a:txBody>
                    <a:bodyPr/>
                    <a:lstStyle/>
                    <a:p>
                      <a:pPr algn="ctr"/>
                      <a:r>
                        <a:rPr lang="en-US" sz="2800" dirty="0" smtClean="0">
                          <a:hlinkClick r:id="rId10" action="ppaction://hlinksldjump"/>
                        </a:rPr>
                        <a:t>300</a:t>
                      </a:r>
                      <a:endParaRPr lang="en-US" sz="2800" dirty="0" smtClean="0"/>
                    </a:p>
                    <a:p>
                      <a:pPr algn="ctr"/>
                      <a:endParaRPr lang="en-US" sz="2800" dirty="0"/>
                    </a:p>
                  </a:txBody>
                  <a:tcPr/>
                </a:tc>
                <a:tc>
                  <a:txBody>
                    <a:bodyPr/>
                    <a:lstStyle/>
                    <a:p>
                      <a:pPr algn="ctr"/>
                      <a:r>
                        <a:rPr lang="en-US" sz="2800" dirty="0" smtClean="0">
                          <a:hlinkClick r:id="rId11" action="ppaction://hlinksldjump"/>
                        </a:rPr>
                        <a:t>300</a:t>
                      </a:r>
                      <a:endParaRPr lang="en-US" sz="2800" dirty="0"/>
                    </a:p>
                  </a:txBody>
                  <a:tcPr/>
                </a:tc>
                <a:tc>
                  <a:txBody>
                    <a:bodyPr/>
                    <a:lstStyle/>
                    <a:p>
                      <a:pPr algn="ctr"/>
                      <a:r>
                        <a:rPr lang="en-US" sz="2800" dirty="0" smtClean="0">
                          <a:hlinkClick r:id="rId12" action="ppaction://hlinksldjump"/>
                        </a:rPr>
                        <a:t>300</a:t>
                      </a:r>
                      <a:endParaRPr lang="en-US" sz="2800" dirty="0"/>
                    </a:p>
                  </a:txBody>
                  <a:tcPr/>
                </a:tc>
              </a:tr>
              <a:tr h="732692">
                <a:tc>
                  <a:txBody>
                    <a:bodyPr/>
                    <a:lstStyle/>
                    <a:p>
                      <a:pPr algn="ctr"/>
                      <a:r>
                        <a:rPr lang="en-US" sz="2800" dirty="0" smtClean="0">
                          <a:hlinkClick r:id="rId13" action="ppaction://hlinksldjump"/>
                        </a:rPr>
                        <a:t>400</a:t>
                      </a:r>
                      <a:endParaRPr lang="en-US" sz="2800" dirty="0"/>
                    </a:p>
                  </a:txBody>
                  <a:tcPr/>
                </a:tc>
                <a:tc>
                  <a:txBody>
                    <a:bodyPr/>
                    <a:lstStyle/>
                    <a:p>
                      <a:pPr algn="ctr"/>
                      <a:r>
                        <a:rPr lang="en-US" sz="2800" dirty="0" smtClean="0">
                          <a:hlinkClick r:id="rId14" action="ppaction://hlinksldjump"/>
                        </a:rPr>
                        <a:t>400</a:t>
                      </a:r>
                      <a:endParaRPr lang="en-US" sz="2800" dirty="0"/>
                    </a:p>
                  </a:txBody>
                  <a:tcPr/>
                </a:tc>
                <a:tc>
                  <a:txBody>
                    <a:bodyPr/>
                    <a:lstStyle/>
                    <a:p>
                      <a:pPr algn="ctr"/>
                      <a:r>
                        <a:rPr lang="en-US" sz="2800" dirty="0" smtClean="0">
                          <a:hlinkClick r:id="rId15" action="ppaction://hlinksldjump"/>
                        </a:rPr>
                        <a:t>400</a:t>
                      </a:r>
                      <a:endParaRPr lang="en-US" sz="2800" dirty="0"/>
                    </a:p>
                  </a:txBody>
                  <a:tcPr/>
                </a:tc>
                <a:tc>
                  <a:txBody>
                    <a:bodyPr/>
                    <a:lstStyle/>
                    <a:p>
                      <a:pPr algn="ctr"/>
                      <a:r>
                        <a:rPr lang="en-US" sz="2800" dirty="0" smtClean="0">
                          <a:hlinkClick r:id="rId16" action="ppaction://hlinksldjump"/>
                        </a:rPr>
                        <a:t>400</a:t>
                      </a:r>
                      <a:endParaRPr lang="en-US" sz="2800" dirty="0"/>
                    </a:p>
                  </a:txBody>
                  <a:tcPr/>
                </a:tc>
              </a:tr>
              <a:tr h="732692">
                <a:tc>
                  <a:txBody>
                    <a:bodyPr/>
                    <a:lstStyle/>
                    <a:p>
                      <a:pPr algn="ctr"/>
                      <a:r>
                        <a:rPr lang="en-US" sz="2800" dirty="0" smtClean="0">
                          <a:hlinkClick r:id="rId17" action="ppaction://hlinksldjump"/>
                        </a:rPr>
                        <a:t>500</a:t>
                      </a:r>
                      <a:endParaRPr lang="en-US" sz="2800" dirty="0"/>
                    </a:p>
                  </a:txBody>
                  <a:tcPr/>
                </a:tc>
                <a:tc>
                  <a:txBody>
                    <a:bodyPr/>
                    <a:lstStyle/>
                    <a:p>
                      <a:pPr algn="ctr"/>
                      <a:r>
                        <a:rPr lang="en-US" sz="2800" dirty="0" smtClean="0">
                          <a:hlinkClick r:id="rId18" action="ppaction://hlinksldjump"/>
                        </a:rPr>
                        <a:t>500</a:t>
                      </a:r>
                      <a:endParaRPr lang="en-US" sz="2800" dirty="0"/>
                    </a:p>
                  </a:txBody>
                  <a:tcPr/>
                </a:tc>
                <a:tc>
                  <a:txBody>
                    <a:bodyPr/>
                    <a:lstStyle/>
                    <a:p>
                      <a:pPr algn="ctr"/>
                      <a:r>
                        <a:rPr lang="en-US" sz="2800" dirty="0" smtClean="0">
                          <a:hlinkClick r:id="rId19" action="ppaction://hlinksldjump"/>
                        </a:rPr>
                        <a:t>500</a:t>
                      </a:r>
                      <a:endParaRPr lang="en-US" sz="2800" dirty="0"/>
                    </a:p>
                  </a:txBody>
                  <a:tcPr/>
                </a:tc>
                <a:tc>
                  <a:txBody>
                    <a:bodyPr/>
                    <a:lstStyle/>
                    <a:p>
                      <a:pPr algn="ctr"/>
                      <a:r>
                        <a:rPr lang="en-US" sz="2800" dirty="0" smtClean="0">
                          <a:hlinkClick r:id="rId20" action="ppaction://hlinksldjump"/>
                        </a:rPr>
                        <a:t>500</a:t>
                      </a:r>
                      <a:endParaRPr lang="en-US" sz="2800" dirty="0"/>
                    </a:p>
                  </a:txBody>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86200"/>
            <a:ext cx="7772400" cy="1828800"/>
          </a:xfrm>
        </p:spPr>
        <p:txBody>
          <a:bodyPr>
            <a:normAutofit fontScale="90000"/>
          </a:bodyPr>
          <a:lstStyle/>
          <a:p>
            <a:r>
              <a:rPr lang="en-US" dirty="0">
                <a:effectLst/>
              </a:rPr>
              <a:t>Stress deals with the way our bodies and minds </a:t>
            </a:r>
            <a:r>
              <a:rPr lang="en-US" dirty="0" smtClean="0">
                <a:effectLst/>
              </a:rPr>
              <a:t>deal </a:t>
            </a:r>
            <a:r>
              <a:rPr lang="en-US" dirty="0">
                <a:effectLst/>
              </a:rPr>
              <a:t>with life changes.  It is important to learn healthy ways to deal with stress or you could be at risk for anxiety or depression.</a:t>
            </a:r>
          </a:p>
        </p:txBody>
      </p:sp>
      <p:sp>
        <p:nvSpPr>
          <p:cNvPr id="4" name="Left Arrow 3"/>
          <p:cNvSpPr/>
          <p:nvPr/>
        </p:nvSpPr>
        <p:spPr>
          <a:xfrm>
            <a:off x="304800" y="5715000"/>
            <a:ext cx="1664208" cy="9418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38200" y="6096000"/>
            <a:ext cx="10668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Mental/Emotional</a:t>
            </a:r>
            <a:r>
              <a:rPr lang="en-US" dirty="0" smtClean="0"/>
              <a:t/>
            </a:r>
            <a:br>
              <a:rPr lang="en-US" dirty="0" smtClean="0"/>
            </a:br>
            <a:r>
              <a:rPr lang="en-US" dirty="0" smtClean="0"/>
              <a:t>500</a:t>
            </a:r>
            <a:endParaRPr lang="en-US" dirty="0"/>
          </a:p>
        </p:txBody>
      </p:sp>
      <p:sp>
        <p:nvSpPr>
          <p:cNvPr id="3" name="Subtitle 2"/>
          <p:cNvSpPr>
            <a:spLocks noGrp="1"/>
          </p:cNvSpPr>
          <p:nvPr>
            <p:ph type="subTitle" idx="1"/>
          </p:nvPr>
        </p:nvSpPr>
        <p:spPr/>
        <p:txBody>
          <a:bodyPr/>
          <a:lstStyle/>
          <a:p>
            <a:r>
              <a:rPr lang="en-US" dirty="0"/>
              <a:t>Name 4 ways to maintain mental health.</a:t>
            </a:r>
          </a:p>
        </p:txBody>
      </p:sp>
      <p:sp>
        <p:nvSpPr>
          <p:cNvPr id="4" name="Right Arrow 3"/>
          <p:cNvSpPr/>
          <p:nvPr/>
        </p:nvSpPr>
        <p:spPr>
          <a:xfrm>
            <a:off x="7162800" y="5715000"/>
            <a:ext cx="1740408" cy="865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162800" y="5943600"/>
            <a:ext cx="1676400" cy="381000"/>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752600"/>
            <a:ext cx="8193024" cy="1828800"/>
          </a:xfrm>
        </p:spPr>
        <p:txBody>
          <a:bodyPr>
            <a:noAutofit/>
          </a:bodyPr>
          <a:lstStyle/>
          <a:p>
            <a:pPr algn="l"/>
            <a:r>
              <a:rPr lang="en-US" sz="2400" dirty="0" smtClean="0">
                <a:effectLst/>
              </a:rPr>
              <a:t>1</a:t>
            </a:r>
            <a:r>
              <a:rPr lang="en-US" sz="2400" dirty="0">
                <a:effectLst/>
              </a:rPr>
              <a:t>. Promote ongoing learning.</a:t>
            </a:r>
            <a:br>
              <a:rPr lang="en-US" sz="2400" dirty="0">
                <a:effectLst/>
              </a:rPr>
            </a:br>
            <a:r>
              <a:rPr lang="en-US" sz="2400" dirty="0" smtClean="0">
                <a:effectLst/>
              </a:rPr>
              <a:t>2. Determine </a:t>
            </a:r>
            <a:r>
              <a:rPr lang="en-US" sz="2400" dirty="0">
                <a:effectLst/>
              </a:rPr>
              <a:t>healthy ways to deal </a:t>
            </a:r>
            <a:r>
              <a:rPr lang="en-US" sz="2400" dirty="0" smtClean="0">
                <a:effectLst/>
              </a:rPr>
              <a:t>with </a:t>
            </a:r>
            <a:r>
              <a:rPr lang="en-US" sz="2400" dirty="0">
                <a:effectLst/>
              </a:rPr>
              <a:t>stress.</a:t>
            </a:r>
            <a:br>
              <a:rPr lang="en-US" sz="2400" dirty="0">
                <a:effectLst/>
              </a:rPr>
            </a:br>
            <a:r>
              <a:rPr lang="en-US" sz="2400" dirty="0" smtClean="0">
                <a:effectLst/>
              </a:rPr>
              <a:t>3</a:t>
            </a:r>
            <a:r>
              <a:rPr lang="en-US" sz="2400" dirty="0">
                <a:effectLst/>
              </a:rPr>
              <a:t>. Seek help if you are experiencing extreme mood swings, anxiety, or depression.</a:t>
            </a:r>
            <a:br>
              <a:rPr lang="en-US" sz="2400" dirty="0">
                <a:effectLst/>
              </a:rPr>
            </a:br>
            <a:r>
              <a:rPr lang="en-US" sz="2400" dirty="0" smtClean="0">
                <a:effectLst/>
              </a:rPr>
              <a:t>4</a:t>
            </a:r>
            <a:r>
              <a:rPr lang="en-US" sz="2400" dirty="0">
                <a:effectLst/>
              </a:rPr>
              <a:t>. Try to think positively in potentially negative situations.</a:t>
            </a:r>
            <a:br>
              <a:rPr lang="en-US" sz="2400" dirty="0">
                <a:effectLst/>
              </a:rPr>
            </a:br>
            <a:endParaRPr lang="en-US" sz="2400" dirty="0" smtClean="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152400" y="5562600"/>
            <a:ext cx="1905000" cy="914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5867400"/>
            <a:ext cx="13716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a:t>
            </a:r>
            <a:br>
              <a:rPr lang="en-US" dirty="0" smtClean="0"/>
            </a:br>
            <a:r>
              <a:rPr lang="en-US" dirty="0" smtClean="0"/>
              <a:t>100</a:t>
            </a:r>
            <a:endParaRPr lang="en-US" dirty="0"/>
          </a:p>
        </p:txBody>
      </p:sp>
      <p:sp>
        <p:nvSpPr>
          <p:cNvPr id="3" name="Subtitle 2"/>
          <p:cNvSpPr>
            <a:spLocks noGrp="1"/>
          </p:cNvSpPr>
          <p:nvPr>
            <p:ph type="subTitle" idx="1"/>
          </p:nvPr>
        </p:nvSpPr>
        <p:spPr/>
        <p:txBody>
          <a:bodyPr/>
          <a:lstStyle/>
          <a:p>
            <a:r>
              <a:rPr lang="en-US" dirty="0"/>
              <a:t>Define social health.</a:t>
            </a:r>
            <a:endParaRPr lang="en-US" dirty="0" smtClean="0"/>
          </a:p>
        </p:txBody>
      </p:sp>
      <p:sp>
        <p:nvSpPr>
          <p:cNvPr id="4" name="Right Arrow 3"/>
          <p:cNvSpPr/>
          <p:nvPr/>
        </p:nvSpPr>
        <p:spPr>
          <a:xfrm>
            <a:off x="6858000" y="5562600"/>
            <a:ext cx="1664208" cy="941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086600" y="5943600"/>
            <a:ext cx="12192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effectLst/>
              </a:rPr>
              <a:t>The way we build relationships with those people and how we chose to interact with them.</a:t>
            </a:r>
            <a:br>
              <a:rPr lang="en-US" dirty="0">
                <a:effectLst/>
              </a:rPr>
            </a:b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304800" y="5867400"/>
            <a:ext cx="1511808" cy="7894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6172200"/>
            <a:ext cx="11430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a:t>
            </a:r>
            <a:br>
              <a:rPr lang="en-US" dirty="0" smtClean="0"/>
            </a:br>
            <a:r>
              <a:rPr lang="en-US" dirty="0" smtClean="0"/>
              <a:t>200</a:t>
            </a:r>
            <a:endParaRPr lang="en-US" dirty="0"/>
          </a:p>
        </p:txBody>
      </p:sp>
      <p:sp>
        <p:nvSpPr>
          <p:cNvPr id="3" name="Subtitle 2"/>
          <p:cNvSpPr>
            <a:spLocks noGrp="1"/>
          </p:cNvSpPr>
          <p:nvPr>
            <p:ph type="subTitle" idx="1"/>
          </p:nvPr>
        </p:nvSpPr>
        <p:spPr/>
        <p:txBody>
          <a:bodyPr/>
          <a:lstStyle/>
          <a:p>
            <a:r>
              <a:rPr lang="en-US" dirty="0"/>
              <a:t>Name 3 types of people that impact our social health.</a:t>
            </a:r>
          </a:p>
        </p:txBody>
      </p:sp>
      <p:sp>
        <p:nvSpPr>
          <p:cNvPr id="4" name="Right Arrow 3"/>
          <p:cNvSpPr/>
          <p:nvPr/>
        </p:nvSpPr>
        <p:spPr>
          <a:xfrm>
            <a:off x="6629400" y="5791200"/>
            <a:ext cx="1892808" cy="865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705600" y="6096000"/>
            <a:ext cx="13716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effectLst/>
              </a:rPr>
              <a:t>Family, Friends, Peers</a:t>
            </a:r>
            <a:br>
              <a:rPr lang="en-US" dirty="0">
                <a:effectLst/>
              </a:rPr>
            </a:b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228600" y="5715000"/>
            <a:ext cx="1664208" cy="865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5943600"/>
            <a:ext cx="1295400" cy="369332"/>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a:t>
            </a:r>
            <a:br>
              <a:rPr lang="en-US" dirty="0" smtClean="0"/>
            </a:br>
            <a:r>
              <a:rPr lang="en-US" dirty="0" smtClean="0"/>
              <a:t>300</a:t>
            </a:r>
            <a:endParaRPr lang="en-US" dirty="0"/>
          </a:p>
        </p:txBody>
      </p:sp>
      <p:sp>
        <p:nvSpPr>
          <p:cNvPr id="3" name="Subtitle 2"/>
          <p:cNvSpPr>
            <a:spLocks noGrp="1"/>
          </p:cNvSpPr>
          <p:nvPr>
            <p:ph type="subTitle" idx="1"/>
          </p:nvPr>
        </p:nvSpPr>
        <p:spPr/>
        <p:txBody>
          <a:bodyPr/>
          <a:lstStyle/>
          <a:p>
            <a:r>
              <a:rPr lang="en-US" dirty="0"/>
              <a:t>How does good decision making impact your social health?</a:t>
            </a:r>
          </a:p>
        </p:txBody>
      </p:sp>
      <p:sp>
        <p:nvSpPr>
          <p:cNvPr id="4" name="Right Arrow 3"/>
          <p:cNvSpPr/>
          <p:nvPr/>
        </p:nvSpPr>
        <p:spPr>
          <a:xfrm>
            <a:off x="7239000" y="5867400"/>
            <a:ext cx="17404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315200" y="6172200"/>
            <a:ext cx="12954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828800"/>
            <a:ext cx="7772400" cy="1828800"/>
          </a:xfrm>
        </p:spPr>
        <p:txBody>
          <a:bodyPr>
            <a:normAutofit fontScale="90000"/>
          </a:bodyPr>
          <a:lstStyle/>
          <a:p>
            <a:r>
              <a:rPr lang="en-US" dirty="0">
                <a:effectLst/>
              </a:rPr>
              <a:t>Promotes disease prevention</a:t>
            </a:r>
            <a:br>
              <a:rPr lang="en-US" dirty="0">
                <a:effectLst/>
              </a:rPr>
            </a:b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533400" y="5791200"/>
            <a:ext cx="1588008" cy="7894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14400" y="6096000"/>
            <a:ext cx="1219200" cy="369332"/>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a:t>
            </a:r>
            <a:br>
              <a:rPr lang="en-US" dirty="0" smtClean="0"/>
            </a:br>
            <a:r>
              <a:rPr lang="en-US" dirty="0" smtClean="0"/>
              <a:t>400</a:t>
            </a:r>
            <a:endParaRPr lang="en-US" dirty="0"/>
          </a:p>
        </p:txBody>
      </p:sp>
      <p:sp>
        <p:nvSpPr>
          <p:cNvPr id="3" name="Subtitle 2"/>
          <p:cNvSpPr>
            <a:spLocks noGrp="1"/>
          </p:cNvSpPr>
          <p:nvPr>
            <p:ph type="subTitle" idx="1"/>
          </p:nvPr>
        </p:nvSpPr>
        <p:spPr/>
        <p:txBody>
          <a:bodyPr>
            <a:normAutofit/>
          </a:bodyPr>
          <a:lstStyle/>
          <a:p>
            <a:r>
              <a:rPr lang="en-US" dirty="0"/>
              <a:t>What are three things that are critical for maintaining a positive relationship with your family?</a:t>
            </a:r>
          </a:p>
        </p:txBody>
      </p:sp>
      <p:sp>
        <p:nvSpPr>
          <p:cNvPr id="4" name="Right Arrow 3"/>
          <p:cNvSpPr/>
          <p:nvPr/>
        </p:nvSpPr>
        <p:spPr>
          <a:xfrm>
            <a:off x="6781800" y="5791200"/>
            <a:ext cx="1740408" cy="713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934200" y="5943600"/>
            <a:ext cx="1371600" cy="381000"/>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Physical </a:t>
            </a:r>
            <a:br>
              <a:rPr lang="en-US" dirty="0" smtClean="0"/>
            </a:br>
            <a:r>
              <a:rPr lang="en-US" dirty="0" smtClean="0"/>
              <a:t>100</a:t>
            </a:r>
            <a:endParaRPr lang="en-US" dirty="0"/>
          </a:p>
        </p:txBody>
      </p:sp>
      <p:sp>
        <p:nvSpPr>
          <p:cNvPr id="3" name="Subtitle 2"/>
          <p:cNvSpPr>
            <a:spLocks noGrp="1"/>
          </p:cNvSpPr>
          <p:nvPr>
            <p:ph type="subTitle" idx="1"/>
          </p:nvPr>
        </p:nvSpPr>
        <p:spPr/>
        <p:txBody>
          <a:bodyPr/>
          <a:lstStyle/>
          <a:p>
            <a:r>
              <a:rPr lang="en-US" dirty="0"/>
              <a:t>What is physical health?</a:t>
            </a:r>
          </a:p>
        </p:txBody>
      </p:sp>
      <p:sp>
        <p:nvSpPr>
          <p:cNvPr id="4" name="Right Arrow 3"/>
          <p:cNvSpPr/>
          <p:nvPr/>
        </p:nvSpPr>
        <p:spPr>
          <a:xfrm>
            <a:off x="7162800" y="5943600"/>
            <a:ext cx="1359408"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239000" y="6139934"/>
            <a:ext cx="11430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7808976" cy="1828800"/>
          </a:xfrm>
        </p:spPr>
        <p:txBody>
          <a:bodyPr>
            <a:noAutofit/>
          </a:bodyPr>
          <a:lstStyle/>
          <a:p>
            <a:pPr algn="l"/>
            <a:r>
              <a:rPr lang="en-US" sz="3200" dirty="0">
                <a:effectLst/>
              </a:rPr>
              <a:t>1. Have a relationship that is supportive, loving, responsible, and balanced.</a:t>
            </a:r>
            <a:br>
              <a:rPr lang="en-US" sz="3200" dirty="0">
                <a:effectLst/>
              </a:rPr>
            </a:br>
            <a:r>
              <a:rPr lang="en-US" sz="3200" dirty="0" smtClean="0">
                <a:effectLst/>
              </a:rPr>
              <a:t>2</a:t>
            </a:r>
            <a:r>
              <a:rPr lang="en-US" sz="3200" dirty="0">
                <a:effectLst/>
              </a:rPr>
              <a:t>. Work together to eliminate stress and negativity at home.</a:t>
            </a:r>
            <a:br>
              <a:rPr lang="en-US" sz="3200" dirty="0">
                <a:effectLst/>
              </a:rPr>
            </a:br>
            <a:r>
              <a:rPr lang="en-US" sz="3200" dirty="0" smtClean="0">
                <a:effectLst/>
              </a:rPr>
              <a:t>3</a:t>
            </a:r>
            <a:r>
              <a:rPr lang="en-US" sz="3200" dirty="0">
                <a:effectLst/>
              </a:rPr>
              <a:t>. Promote a safe and enjoyable environment.</a:t>
            </a:r>
          </a:p>
        </p:txBody>
      </p:sp>
      <p:sp>
        <p:nvSpPr>
          <p:cNvPr id="3" name="Subtitle 2"/>
          <p:cNvSpPr>
            <a:spLocks noGrp="1"/>
          </p:cNvSpPr>
          <p:nvPr>
            <p:ph type="subTitle" idx="1"/>
          </p:nvPr>
        </p:nvSpPr>
        <p:spPr/>
        <p:txBody>
          <a:bodyPr/>
          <a:lstStyle/>
          <a:p>
            <a:endParaRPr lang="en-US" dirty="0"/>
          </a:p>
        </p:txBody>
      </p:sp>
      <p:sp>
        <p:nvSpPr>
          <p:cNvPr id="4" name="Left Arrow 3"/>
          <p:cNvSpPr/>
          <p:nvPr/>
        </p:nvSpPr>
        <p:spPr>
          <a:xfrm>
            <a:off x="381000" y="5562600"/>
            <a:ext cx="2057400" cy="990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14400" y="5943600"/>
            <a:ext cx="1524000" cy="381000"/>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a:t>
            </a:r>
            <a:br>
              <a:rPr lang="en-US" dirty="0" smtClean="0"/>
            </a:br>
            <a:r>
              <a:rPr lang="en-US" dirty="0" smtClean="0"/>
              <a:t>500</a:t>
            </a:r>
            <a:endParaRPr lang="en-US" dirty="0"/>
          </a:p>
        </p:txBody>
      </p:sp>
      <p:sp>
        <p:nvSpPr>
          <p:cNvPr id="3" name="Subtitle 2"/>
          <p:cNvSpPr>
            <a:spLocks noGrp="1"/>
          </p:cNvSpPr>
          <p:nvPr>
            <p:ph type="subTitle" idx="1"/>
          </p:nvPr>
        </p:nvSpPr>
        <p:spPr/>
        <p:txBody>
          <a:bodyPr>
            <a:normAutofit/>
          </a:bodyPr>
          <a:lstStyle/>
          <a:p>
            <a:r>
              <a:rPr lang="en-US" dirty="0"/>
              <a:t>What are three things that are critical for maintaining a positive relationship with your friends?</a:t>
            </a:r>
          </a:p>
        </p:txBody>
      </p:sp>
      <p:sp>
        <p:nvSpPr>
          <p:cNvPr id="4" name="Right Arrow 3"/>
          <p:cNvSpPr/>
          <p:nvPr/>
        </p:nvSpPr>
        <p:spPr>
          <a:xfrm>
            <a:off x="7086600" y="5867400"/>
            <a:ext cx="18166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162800" y="6172200"/>
            <a:ext cx="1524000" cy="381000"/>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67000"/>
            <a:ext cx="7772400" cy="1828800"/>
          </a:xfrm>
        </p:spPr>
        <p:txBody>
          <a:bodyPr>
            <a:noAutofit/>
          </a:bodyPr>
          <a:lstStyle/>
          <a:p>
            <a:pPr algn="l"/>
            <a:r>
              <a:rPr lang="en-US" sz="3200" dirty="0">
                <a:effectLst/>
              </a:rPr>
              <a:t>1. Create strong, supportive friendships.</a:t>
            </a:r>
            <a:br>
              <a:rPr lang="en-US" sz="3200" dirty="0">
                <a:effectLst/>
              </a:rPr>
            </a:br>
            <a:r>
              <a:rPr lang="en-US" sz="3200" dirty="0" smtClean="0">
                <a:effectLst/>
              </a:rPr>
              <a:t>2</a:t>
            </a:r>
            <a:r>
              <a:rPr lang="en-US" sz="3200" dirty="0">
                <a:effectLst/>
              </a:rPr>
              <a:t>. Encourage friends to increase happiness, self-esteem, and reduce stress.</a:t>
            </a:r>
            <a:br>
              <a:rPr lang="en-US" sz="3200" dirty="0">
                <a:effectLst/>
              </a:rPr>
            </a:br>
            <a:r>
              <a:rPr lang="en-US" sz="3200" dirty="0" smtClean="0">
                <a:effectLst/>
              </a:rPr>
              <a:t>3</a:t>
            </a:r>
            <a:r>
              <a:rPr lang="en-US" sz="3200" dirty="0">
                <a:effectLst/>
              </a:rPr>
              <a:t>. Offer support in a time of need.</a:t>
            </a:r>
          </a:p>
        </p:txBody>
      </p:sp>
      <p:sp>
        <p:nvSpPr>
          <p:cNvPr id="4" name="Left Arrow 3"/>
          <p:cNvSpPr/>
          <p:nvPr/>
        </p:nvSpPr>
        <p:spPr>
          <a:xfrm>
            <a:off x="304800" y="5791200"/>
            <a:ext cx="1664208" cy="865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38200" y="6019800"/>
            <a:ext cx="1143000" cy="369332"/>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Connecting the Sides</a:t>
            </a:r>
            <a:br>
              <a:rPr lang="en-US" dirty="0" smtClean="0"/>
            </a:br>
            <a:r>
              <a:rPr lang="en-US" dirty="0" smtClean="0"/>
              <a:t>100</a:t>
            </a:r>
            <a:endParaRPr lang="en-US" dirty="0"/>
          </a:p>
        </p:txBody>
      </p:sp>
      <p:sp>
        <p:nvSpPr>
          <p:cNvPr id="3" name="Subtitle 2"/>
          <p:cNvSpPr>
            <a:spLocks noGrp="1"/>
          </p:cNvSpPr>
          <p:nvPr>
            <p:ph type="subTitle" idx="1"/>
          </p:nvPr>
        </p:nvSpPr>
        <p:spPr/>
        <p:txBody>
          <a:bodyPr/>
          <a:lstStyle/>
          <a:p>
            <a:r>
              <a:rPr lang="en-US" dirty="0"/>
              <a:t>What is the health triangle? Be sure to name all 3 sides.</a:t>
            </a:r>
          </a:p>
        </p:txBody>
      </p:sp>
      <p:sp>
        <p:nvSpPr>
          <p:cNvPr id="4" name="Right Arrow 3"/>
          <p:cNvSpPr/>
          <p:nvPr/>
        </p:nvSpPr>
        <p:spPr>
          <a:xfrm>
            <a:off x="6858000" y="5638800"/>
            <a:ext cx="1892808" cy="865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0" y="5867400"/>
            <a:ext cx="1676400" cy="381000"/>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95600"/>
            <a:ext cx="7772400" cy="1828800"/>
          </a:xfrm>
        </p:spPr>
        <p:txBody>
          <a:bodyPr>
            <a:normAutofit fontScale="90000"/>
          </a:bodyPr>
          <a:lstStyle/>
          <a:p>
            <a:r>
              <a:rPr lang="en-US" dirty="0">
                <a:effectLst/>
              </a:rPr>
              <a:t>The Health Triangle is a measure of the different aspects of health.  This triangle consists of Physical, Social, and Mental/Emotional </a:t>
            </a:r>
            <a:r>
              <a:rPr lang="en-US" dirty="0" smtClean="0">
                <a:effectLst/>
              </a:rPr>
              <a:t>health</a:t>
            </a:r>
            <a:r>
              <a:rPr lang="en-US" dirty="0">
                <a:effectLst/>
              </a:rPr>
              <a:t>.</a:t>
            </a:r>
            <a:endParaRPr lang="en-US" dirty="0"/>
          </a:p>
        </p:txBody>
      </p:sp>
      <p:sp>
        <p:nvSpPr>
          <p:cNvPr id="4" name="Left Arrow 3"/>
          <p:cNvSpPr/>
          <p:nvPr/>
        </p:nvSpPr>
        <p:spPr>
          <a:xfrm>
            <a:off x="228600" y="5791200"/>
            <a:ext cx="1664208" cy="7894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5943600"/>
            <a:ext cx="1066800" cy="369332"/>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Connecting the Sides</a:t>
            </a:r>
            <a:br>
              <a:rPr lang="en-US" dirty="0"/>
            </a:br>
            <a:r>
              <a:rPr lang="en-US" dirty="0"/>
              <a:t>200</a:t>
            </a:r>
          </a:p>
        </p:txBody>
      </p:sp>
      <p:sp>
        <p:nvSpPr>
          <p:cNvPr id="3" name="Subtitle 2"/>
          <p:cNvSpPr>
            <a:spLocks noGrp="1"/>
          </p:cNvSpPr>
          <p:nvPr>
            <p:ph type="subTitle" idx="1"/>
          </p:nvPr>
        </p:nvSpPr>
        <p:spPr/>
        <p:txBody>
          <a:bodyPr/>
          <a:lstStyle/>
          <a:p>
            <a:r>
              <a:rPr lang="en-US" dirty="0"/>
              <a:t>True or False.  Is one side of the health triangle more important than another?</a:t>
            </a:r>
          </a:p>
        </p:txBody>
      </p:sp>
      <p:sp>
        <p:nvSpPr>
          <p:cNvPr id="4" name="Right Arrow 3"/>
          <p:cNvSpPr/>
          <p:nvPr/>
        </p:nvSpPr>
        <p:spPr>
          <a:xfrm>
            <a:off x="7010400" y="5715000"/>
            <a:ext cx="1892808" cy="941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010400" y="6019800"/>
            <a:ext cx="1752600" cy="381000"/>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False. All sides are equally important.</a:t>
            </a: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381000" y="5715000"/>
            <a:ext cx="1740408" cy="9418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14400" y="6019800"/>
            <a:ext cx="990600" cy="381000"/>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Connecting the Sides</a:t>
            </a:r>
            <a:br>
              <a:rPr lang="en-US" dirty="0"/>
            </a:br>
            <a:r>
              <a:rPr lang="en-US" dirty="0"/>
              <a:t>300</a:t>
            </a:r>
          </a:p>
        </p:txBody>
      </p:sp>
      <p:sp>
        <p:nvSpPr>
          <p:cNvPr id="3" name="Subtitle 2"/>
          <p:cNvSpPr>
            <a:spLocks noGrp="1"/>
          </p:cNvSpPr>
          <p:nvPr>
            <p:ph type="subTitle" idx="1"/>
          </p:nvPr>
        </p:nvSpPr>
        <p:spPr/>
        <p:txBody>
          <a:bodyPr/>
          <a:lstStyle/>
          <a:p>
            <a:r>
              <a:rPr lang="en-US" dirty="0"/>
              <a:t>If you don’t exercise, what side(s) of your triangle are affected?</a:t>
            </a:r>
          </a:p>
        </p:txBody>
      </p:sp>
      <p:sp>
        <p:nvSpPr>
          <p:cNvPr id="4" name="Right Arrow 3"/>
          <p:cNvSpPr/>
          <p:nvPr/>
        </p:nvSpPr>
        <p:spPr>
          <a:xfrm>
            <a:off x="7162800" y="5943600"/>
            <a:ext cx="18928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162800" y="6172200"/>
            <a:ext cx="1600200" cy="381000"/>
          </a:xfrm>
          <a:prstGeom prst="rect">
            <a:avLst/>
          </a:prstGeom>
          <a:noFill/>
        </p:spPr>
        <p:txBody>
          <a:bodyPr wrap="square" rtlCol="0">
            <a:spAutoFit/>
          </a:bodyPr>
          <a:lstStyle/>
          <a:p>
            <a:r>
              <a:rPr lang="en-US" dirty="0" smtClean="0"/>
              <a:t>Answer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All Three Sides</a:t>
            </a:r>
            <a:endParaRPr lang="en-US" dirty="0"/>
          </a:p>
        </p:txBody>
      </p:sp>
      <p:sp>
        <p:nvSpPr>
          <p:cNvPr id="3" name="Subtitle 2"/>
          <p:cNvSpPr>
            <a:spLocks noGrp="1"/>
          </p:cNvSpPr>
          <p:nvPr>
            <p:ph type="subTitle" idx="1"/>
          </p:nvPr>
        </p:nvSpPr>
        <p:spPr/>
        <p:txBody>
          <a:bodyPr/>
          <a:lstStyle/>
          <a:p>
            <a:endParaRPr lang="en-US" dirty="0"/>
          </a:p>
        </p:txBody>
      </p:sp>
      <p:sp>
        <p:nvSpPr>
          <p:cNvPr id="4" name="Left Arrow 3"/>
          <p:cNvSpPr/>
          <p:nvPr/>
        </p:nvSpPr>
        <p:spPr>
          <a:xfrm>
            <a:off x="228600" y="5943600"/>
            <a:ext cx="1816608" cy="865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000" y="6248400"/>
            <a:ext cx="1295400" cy="369332"/>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Connecting the Sides</a:t>
            </a:r>
            <a:br>
              <a:rPr lang="en-US" dirty="0"/>
            </a:br>
            <a:r>
              <a:rPr lang="en-US" dirty="0"/>
              <a:t/>
            </a:r>
            <a:br>
              <a:rPr lang="en-US" dirty="0"/>
            </a:br>
            <a:r>
              <a:rPr lang="en-US" dirty="0"/>
              <a:t>400</a:t>
            </a:r>
          </a:p>
        </p:txBody>
      </p:sp>
      <p:sp>
        <p:nvSpPr>
          <p:cNvPr id="3" name="Subtitle 2"/>
          <p:cNvSpPr>
            <a:spLocks noGrp="1"/>
          </p:cNvSpPr>
          <p:nvPr>
            <p:ph type="subTitle" idx="1"/>
          </p:nvPr>
        </p:nvSpPr>
        <p:spPr>
          <a:xfrm>
            <a:off x="838200" y="3733800"/>
            <a:ext cx="7772400" cy="914400"/>
          </a:xfrm>
        </p:spPr>
        <p:txBody>
          <a:bodyPr/>
          <a:lstStyle/>
          <a:p>
            <a:r>
              <a:rPr lang="en-US" dirty="0"/>
              <a:t>Why is it important to keep your health triangle balanced?</a:t>
            </a:r>
            <a:endParaRPr lang="en-US" dirty="0" smtClean="0"/>
          </a:p>
        </p:txBody>
      </p:sp>
      <p:sp>
        <p:nvSpPr>
          <p:cNvPr id="4" name="Right Arrow 3"/>
          <p:cNvSpPr/>
          <p:nvPr/>
        </p:nvSpPr>
        <p:spPr>
          <a:xfrm>
            <a:off x="6629400" y="6068568"/>
            <a:ext cx="21976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705600" y="6324600"/>
            <a:ext cx="16764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820206"/>
            <a:ext cx="8113776" cy="1828800"/>
          </a:xfrm>
        </p:spPr>
        <p:txBody>
          <a:bodyPr>
            <a:normAutofit/>
          </a:bodyPr>
          <a:lstStyle/>
          <a:p>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b="1" dirty="0"/>
              <a:t>D</a:t>
            </a:r>
            <a:r>
              <a:rPr lang="en-US" b="1" dirty="0" smtClean="0"/>
              <a:t>eals </a:t>
            </a:r>
            <a:r>
              <a:rPr lang="en-US" b="1" dirty="0"/>
              <a:t>with the body's ability to function.</a:t>
            </a:r>
            <a:endParaRPr lang="en-US" dirty="0"/>
          </a:p>
        </p:txBody>
      </p:sp>
      <p:sp>
        <p:nvSpPr>
          <p:cNvPr id="4" name="Left Arrow 3"/>
          <p:cNvSpPr/>
          <p:nvPr/>
        </p:nvSpPr>
        <p:spPr>
          <a:xfrm>
            <a:off x="304800" y="5943600"/>
            <a:ext cx="1435608" cy="685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09600" y="6096000"/>
            <a:ext cx="11430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effectLst/>
              </a:rPr>
              <a:t>E</a:t>
            </a:r>
            <a:r>
              <a:rPr lang="en-US" dirty="0" smtClean="0">
                <a:effectLst/>
              </a:rPr>
              <a:t>ach </a:t>
            </a:r>
            <a:r>
              <a:rPr lang="en-US" dirty="0">
                <a:effectLst/>
              </a:rPr>
              <a:t>side works together to improve the other.</a:t>
            </a: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304800" y="5867400"/>
            <a:ext cx="1892808" cy="865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000" y="6172200"/>
            <a:ext cx="1447800" cy="381000"/>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Connecting the Sides</a:t>
            </a:r>
            <a:br>
              <a:rPr lang="en-US" dirty="0"/>
            </a:br>
            <a:r>
              <a:rPr lang="en-US" dirty="0"/>
              <a:t>500</a:t>
            </a:r>
          </a:p>
        </p:txBody>
      </p:sp>
      <p:sp>
        <p:nvSpPr>
          <p:cNvPr id="3" name="Subtitle 2"/>
          <p:cNvSpPr>
            <a:spLocks noGrp="1"/>
          </p:cNvSpPr>
          <p:nvPr>
            <p:ph type="subTitle" idx="1"/>
          </p:nvPr>
        </p:nvSpPr>
        <p:spPr/>
        <p:txBody>
          <a:bodyPr/>
          <a:lstStyle/>
          <a:p>
            <a:r>
              <a:rPr lang="en-US" dirty="0"/>
              <a:t>Create an example of a situation where one side of your triangle is weak and as a result it affects the other sides.</a:t>
            </a:r>
          </a:p>
        </p:txBody>
      </p:sp>
      <p:sp>
        <p:nvSpPr>
          <p:cNvPr id="4" name="Right Arrow 3"/>
          <p:cNvSpPr/>
          <p:nvPr/>
        </p:nvSpPr>
        <p:spPr>
          <a:xfrm>
            <a:off x="6934200" y="5715000"/>
            <a:ext cx="2045208" cy="9418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010400" y="6019800"/>
            <a:ext cx="1676400" cy="381000"/>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228600" y="5791200"/>
            <a:ext cx="1740408" cy="865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6019800"/>
            <a:ext cx="1219200" cy="369332"/>
          </a:xfrm>
          <a:prstGeom prst="rect">
            <a:avLst/>
          </a:prstGeom>
          <a:noFill/>
        </p:spPr>
        <p:txBody>
          <a:bodyPr wrap="square" rtlCol="0">
            <a:spAutoFit/>
          </a:bodyPr>
          <a:lstStyle/>
          <a:p>
            <a:r>
              <a:rPr lang="en-US" dirty="0" smtClean="0">
                <a:hlinkClick r:id="" action="ppaction://hlinkshowjump?jump=firstslide"/>
              </a:rPr>
              <a:t>Home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Physical</a:t>
            </a:r>
            <a:br>
              <a:rPr lang="en-US" dirty="0" smtClean="0"/>
            </a:br>
            <a:r>
              <a:rPr lang="en-US" dirty="0" smtClean="0"/>
              <a:t>200</a:t>
            </a:r>
            <a:endParaRPr lang="en-US" dirty="0"/>
          </a:p>
        </p:txBody>
      </p:sp>
      <p:sp>
        <p:nvSpPr>
          <p:cNvPr id="3" name="Subtitle 2"/>
          <p:cNvSpPr>
            <a:spLocks noGrp="1"/>
          </p:cNvSpPr>
          <p:nvPr>
            <p:ph type="subTitle" idx="1"/>
          </p:nvPr>
        </p:nvSpPr>
        <p:spPr/>
        <p:txBody>
          <a:bodyPr/>
          <a:lstStyle/>
          <a:p>
            <a:r>
              <a:rPr lang="en-US" dirty="0"/>
              <a:t>How many hours of sleep should you get a night?</a:t>
            </a:r>
          </a:p>
        </p:txBody>
      </p:sp>
      <p:sp>
        <p:nvSpPr>
          <p:cNvPr id="4" name="Right Arrow 3"/>
          <p:cNvSpPr/>
          <p:nvPr/>
        </p:nvSpPr>
        <p:spPr>
          <a:xfrm>
            <a:off x="7239000" y="6019800"/>
            <a:ext cx="1511808" cy="713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239000" y="6172200"/>
            <a:ext cx="12954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8 hours</a:t>
            </a:r>
            <a:endParaRPr lang="en-US" dirty="0"/>
          </a:p>
        </p:txBody>
      </p:sp>
      <p:sp>
        <p:nvSpPr>
          <p:cNvPr id="3" name="Subtitle 2"/>
          <p:cNvSpPr>
            <a:spLocks noGrp="1"/>
          </p:cNvSpPr>
          <p:nvPr>
            <p:ph type="subTitle" idx="1"/>
          </p:nvPr>
        </p:nvSpPr>
        <p:spPr/>
        <p:txBody>
          <a:bodyPr/>
          <a:lstStyle/>
          <a:p>
            <a:endParaRPr lang="en-US"/>
          </a:p>
        </p:txBody>
      </p:sp>
      <p:sp>
        <p:nvSpPr>
          <p:cNvPr id="4" name="Left Arrow 3"/>
          <p:cNvSpPr/>
          <p:nvPr/>
        </p:nvSpPr>
        <p:spPr>
          <a:xfrm>
            <a:off x="609600" y="5867400"/>
            <a:ext cx="1435608" cy="865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6096000"/>
            <a:ext cx="990600" cy="369332"/>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Physical</a:t>
            </a:r>
            <a:br>
              <a:rPr lang="en-US" dirty="0" smtClean="0"/>
            </a:br>
            <a:r>
              <a:rPr lang="en-US" dirty="0" smtClean="0"/>
              <a:t>300</a:t>
            </a:r>
            <a:endParaRPr lang="en-US" dirty="0"/>
          </a:p>
        </p:txBody>
      </p:sp>
      <p:sp>
        <p:nvSpPr>
          <p:cNvPr id="3" name="Subtitle 2"/>
          <p:cNvSpPr>
            <a:spLocks noGrp="1"/>
          </p:cNvSpPr>
          <p:nvPr>
            <p:ph type="subTitle" idx="1"/>
          </p:nvPr>
        </p:nvSpPr>
        <p:spPr/>
        <p:txBody>
          <a:bodyPr/>
          <a:lstStyle/>
          <a:p>
            <a:r>
              <a:rPr lang="en-US" dirty="0"/>
              <a:t>Name one way to improve physical health.</a:t>
            </a:r>
          </a:p>
        </p:txBody>
      </p:sp>
      <p:sp>
        <p:nvSpPr>
          <p:cNvPr id="4" name="Right Arrow 3"/>
          <p:cNvSpPr/>
          <p:nvPr/>
        </p:nvSpPr>
        <p:spPr>
          <a:xfrm>
            <a:off x="7162800" y="5867400"/>
            <a:ext cx="1816608" cy="789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315200" y="6096000"/>
            <a:ext cx="1219200" cy="369332"/>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Exercise</a:t>
            </a:r>
            <a:endParaRPr lang="en-US" dirty="0"/>
          </a:p>
        </p:txBody>
      </p:sp>
      <p:sp>
        <p:nvSpPr>
          <p:cNvPr id="3" name="Subtitle 2"/>
          <p:cNvSpPr>
            <a:spLocks noGrp="1"/>
          </p:cNvSpPr>
          <p:nvPr>
            <p:ph type="subTitle" idx="1"/>
          </p:nvPr>
        </p:nvSpPr>
        <p:spPr/>
        <p:txBody>
          <a:bodyPr/>
          <a:lstStyle/>
          <a:p>
            <a:endParaRPr lang="en-US" dirty="0"/>
          </a:p>
        </p:txBody>
      </p:sp>
      <p:sp>
        <p:nvSpPr>
          <p:cNvPr id="4" name="Left Arrow 3"/>
          <p:cNvSpPr/>
          <p:nvPr/>
        </p:nvSpPr>
        <p:spPr>
          <a:xfrm>
            <a:off x="533400" y="5791200"/>
            <a:ext cx="1600200" cy="7132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14400" y="5943600"/>
            <a:ext cx="1371600" cy="381000"/>
          </a:xfrm>
          <a:prstGeom prst="rect">
            <a:avLst/>
          </a:prstGeom>
          <a:noFill/>
        </p:spPr>
        <p:txBody>
          <a:bodyPr wrap="square" rtlCol="0">
            <a:spAutoFit/>
          </a:bodyPr>
          <a:lstStyle/>
          <a:p>
            <a:r>
              <a:rPr lang="en-US" dirty="0" smtClean="0">
                <a:hlinkClick r:id="rId2" action="ppaction://hlinksldjump"/>
              </a:rPr>
              <a:t>Home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Physical</a:t>
            </a:r>
            <a:br>
              <a:rPr lang="en-US" dirty="0" smtClean="0"/>
            </a:br>
            <a:r>
              <a:rPr lang="en-US" dirty="0" smtClean="0"/>
              <a:t>400</a:t>
            </a:r>
            <a:endParaRPr lang="en-US" dirty="0"/>
          </a:p>
        </p:txBody>
      </p:sp>
      <p:sp>
        <p:nvSpPr>
          <p:cNvPr id="3" name="Subtitle 2"/>
          <p:cNvSpPr>
            <a:spLocks noGrp="1"/>
          </p:cNvSpPr>
          <p:nvPr>
            <p:ph type="subTitle" idx="1"/>
          </p:nvPr>
        </p:nvSpPr>
        <p:spPr/>
        <p:txBody>
          <a:bodyPr/>
          <a:lstStyle/>
          <a:p>
            <a:r>
              <a:rPr lang="en-US" dirty="0"/>
              <a:t>Name one thing that negatively effects your physical health.</a:t>
            </a:r>
          </a:p>
        </p:txBody>
      </p:sp>
      <p:sp>
        <p:nvSpPr>
          <p:cNvPr id="4" name="Right Arrow 3"/>
          <p:cNvSpPr/>
          <p:nvPr/>
        </p:nvSpPr>
        <p:spPr>
          <a:xfrm>
            <a:off x="6934200" y="5943600"/>
            <a:ext cx="1828800" cy="713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934200" y="6096000"/>
            <a:ext cx="1676400" cy="369332"/>
          </a:xfrm>
          <a:prstGeom prst="rect">
            <a:avLst/>
          </a:prstGeom>
          <a:noFill/>
        </p:spPr>
        <p:txBody>
          <a:bodyPr wrap="square" rtlCol="0">
            <a:spAutoFit/>
          </a:bodyPr>
          <a:lstStyle/>
          <a:p>
            <a:r>
              <a:rPr lang="en-US" dirty="0" smtClean="0"/>
              <a:t> Answer</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Aspect.thmx</Template>
  <TotalTime>258</TotalTime>
  <Words>485</Words>
  <Application>Microsoft Office PowerPoint</Application>
  <PresentationFormat>On-screen Show (4:3)</PresentationFormat>
  <Paragraphs>127</Paragraphs>
  <Slides>42</Slides>
  <Notes>0</Notes>
  <HiddenSlides>0</HiddenSlides>
  <MMClips>1</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Aspect</vt:lpstr>
      <vt:lpstr>Health Triangle Review Video</vt:lpstr>
      <vt:lpstr>Health Triangle Jeopardy</vt:lpstr>
      <vt:lpstr>Physical  100</vt:lpstr>
      <vt:lpstr> </vt:lpstr>
      <vt:lpstr>Physical 200</vt:lpstr>
      <vt:lpstr>8 hours</vt:lpstr>
      <vt:lpstr>Physical 300</vt:lpstr>
      <vt:lpstr>Exercise</vt:lpstr>
      <vt:lpstr>Physical 400</vt:lpstr>
      <vt:lpstr>Eating Unhealthy</vt:lpstr>
      <vt:lpstr>Physical 500</vt:lpstr>
      <vt:lpstr>Maintaining a healthy weight decreases your risk of certain diseases such as heart disease and diabetes.   </vt:lpstr>
      <vt:lpstr>Mental/Emotional 100</vt:lpstr>
      <vt:lpstr>Deals with how we think, feel, and cope with daily life. </vt:lpstr>
      <vt:lpstr>Mental/Emotional 200</vt:lpstr>
      <vt:lpstr>If you are experiencing extreme mood swings, anxiety, or depression. </vt:lpstr>
      <vt:lpstr>Mental/Emotional 300</vt:lpstr>
      <vt:lpstr>It increases self-confidence, awareness, and self-perception. </vt:lpstr>
      <vt:lpstr>Mental/Emotional 400</vt:lpstr>
      <vt:lpstr>Stress deals with the way our bodies and minds deal with life changes.  It is important to learn healthy ways to deal with stress or you could be at risk for anxiety or depression.</vt:lpstr>
      <vt:lpstr>Mental/Emotional 500</vt:lpstr>
      <vt:lpstr>1. Promote ongoing learning. 2. Determine healthy ways to deal with stress. 3. Seek help if you are experiencing extreme mood swings, anxiety, or depression. 4. Try to think positively in potentially negative situations. </vt:lpstr>
      <vt:lpstr>Social  100</vt:lpstr>
      <vt:lpstr>The way we build relationships with those people and how we chose to interact with them. </vt:lpstr>
      <vt:lpstr>Social 200</vt:lpstr>
      <vt:lpstr>Family, Friends, Peers </vt:lpstr>
      <vt:lpstr>Social 300</vt:lpstr>
      <vt:lpstr>Promotes disease prevention </vt:lpstr>
      <vt:lpstr>Social 400</vt:lpstr>
      <vt:lpstr>1. Have a relationship that is supportive, loving, responsible, and balanced. 2. Work together to eliminate stress and negativity at home. 3. Promote a safe and enjoyable environment.</vt:lpstr>
      <vt:lpstr>Social 500</vt:lpstr>
      <vt:lpstr>1. Create strong, supportive friendships. 2. Encourage friends to increase happiness, self-esteem, and reduce stress. 3. Offer support in a time of need.</vt:lpstr>
      <vt:lpstr>Connecting the Sides 100</vt:lpstr>
      <vt:lpstr>The Health Triangle is a measure of the different aspects of health.  This triangle consists of Physical, Social, and Mental/Emotional health.</vt:lpstr>
      <vt:lpstr>Connecting the Sides 200</vt:lpstr>
      <vt:lpstr>False. All sides are equally important.</vt:lpstr>
      <vt:lpstr>Connecting the Sides 300</vt:lpstr>
      <vt:lpstr>All Three Sides</vt:lpstr>
      <vt:lpstr>Connecting the Sides  400</vt:lpstr>
      <vt:lpstr>Each side works together to improve the other.</vt:lpstr>
      <vt:lpstr>Connecting the Sides 500</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Sexually Transmitted Diseases/HIV Jeopardy</dc:title>
  <dc:creator>Cassie</dc:creator>
  <cp:lastModifiedBy>Gaye, Cassandra</cp:lastModifiedBy>
  <cp:revision>24</cp:revision>
  <dcterms:created xsi:type="dcterms:W3CDTF">2011-03-29T16:39:41Z</dcterms:created>
  <dcterms:modified xsi:type="dcterms:W3CDTF">2011-05-09T14:54:32Z</dcterms:modified>
</cp:coreProperties>
</file>